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-96" y="-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93F099-0B3D-426B-86B6-BF640CEF5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1FA6A97-5796-4B62-92A8-B174D06CB5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4AA236C-1F32-41AD-AFB9-B120FC6F8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15E8958-24D0-4EAF-99C5-4AA69E191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FB397C-4CE5-485D-B742-1FDE499C0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909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FE3070-C4C0-4014-8A8A-1FBA047CC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5D58CAA-5F34-41C4-8CB1-9548B8DB59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D5F4491-40E5-4346-AC27-33C37B0CB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8C59BF2-55D5-473B-A7C0-772A701BA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3BC50E-2CE6-4933-8928-5E06834F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6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53E47EE-9B9A-4C8B-B8E8-B89A0FA1A6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8FCF096-FCAB-4CC4-88EC-31425387E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6C24510-A5EA-4A4D-84CB-751B93F49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D2AA971-8365-4E68-A4AA-3AAE1ACFE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BF072DC-3C38-4FB6-858B-FF3458694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49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4D831E-BE51-46B5-B285-FFA36CA81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34FBBD-42D5-4470-A118-994BBC5A3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45E320D-2AA6-4AEA-9755-3A361B9EC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E622A59-695D-4BF7-9E3D-F08CCB62C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10E4CAF-FC56-4D91-A42E-7737E33A7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3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DD2644-F7B0-4DD1-87C0-638DE9EA7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D7BBC88-D4D6-47FF-9615-E12C804C2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7730FE4-B5F5-4FDD-BDBE-58A77FF00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9074521-1A61-451B-A8AE-0AE688E8C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ADBFB04-9BE5-43B6-9FD1-1CBDBA073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7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D2F26C-731B-4448-9E4F-A74DBBCC5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1AFEFA-3C4E-49C3-84AD-98B934946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5143686-6FBC-4CA7-92B2-350E393B2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E4A9FE8-C375-4E8A-96D1-5EACA0AA1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FB879FD-6F10-42E2-AFB6-84DA51C98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7B1539C-616D-4D11-B13F-18560E345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47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8E3AFE-7D38-46B6-A99B-811459C21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31BF801-C9CC-477C-B069-8F965AB9B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9B14C39-8F97-48E6-BAA2-FE33DA217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699C20F-A0F8-4057-8EB0-72BCF0CBE2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CC8B668-6FFD-4316-B95A-51ACC04524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B365B99-72EC-4E75-9C73-018065872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0233067-3D7B-48ED-97E1-80C5CC2A7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A89D130-0237-40F4-A835-3768D68B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69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0A7266-3D87-4A8F-81F3-47661AA8E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45BDDD0-9A30-48F9-B287-848A7B9B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D5B2361-151F-42C4-9E96-952A6F1B6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6B5B5E9-DC8A-4928-BD77-E31960FC4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0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92659D7-97AA-4F6E-9D32-A7F8E4AB1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D686139-4565-444A-8D42-DE86C6C27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861C42A-1C29-45B2-83D0-921DEDCEB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2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803D27-E857-4146-B8A4-FDD168A52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8C2DAB5-85B6-4AB4-8958-8B13DB982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0C4A744-6BE1-46E2-B2D6-4B828ACA9F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FAF2271-F3CF-4FC9-992B-A4DE19077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8D6AAE3-C855-4326-A2E2-12A4D87CA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1403700-8964-45F7-A098-05F20A369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4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BBD98E-637E-496F-8517-E8BC7694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9612758-0BBE-454A-939B-45FF2CD3AB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33F34C2-8AEF-41E9-A9CC-256F97832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7D40B7E-A9B2-4869-8B98-5F0FCDDC3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75B0ED7-8457-465C-A247-F83D28998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8D3E3E4-5DC9-462F-8F1A-8F26CAF01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82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C0AB432-8F5D-4DA5-AF50-3E511A55F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6CDE179-C3FA-4383-89E7-E109B82BD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12DA473-E572-4B4C-BD17-30F26CED69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FC991-65C6-42C1-AA22-5EAF2DD3950B}" type="datetimeFigureOut">
              <a:rPr lang="en-US" smtClean="0"/>
              <a:t>4/8/20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4ABEC55-037E-4CFC-BCF4-6E55DFDF21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18987EA-5B71-4346-B2F1-305E72D8E6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D1D24-D7FE-40CB-A7F8-BD4176CE4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463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dongxiaozhu.github.io/" TargetMode="External"/><Relationship Id="rId3" Type="http://schemas.openxmlformats.org/officeDocument/2006/relationships/hyperlink" Target="https://arxiv.org/abs/2004.0304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eee8023/covid-chestxray-dataset" TargetMode="External"/><Relationship Id="rId4" Type="http://schemas.openxmlformats.org/officeDocument/2006/relationships/hyperlink" Target="https://www.kaggle.com/c/rsna-pneumonia-detection-challeng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nihcc.app.box.com/v/ChestXray-NIHCC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0B5C8C-7F49-4F1F-86AB-DB1244E16C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26867"/>
            <a:ext cx="9144000" cy="2387600"/>
          </a:xfrm>
        </p:spPr>
        <p:txBody>
          <a:bodyPr>
            <a:noAutofit/>
          </a:bodyPr>
          <a:lstStyle/>
          <a:p>
            <a:r>
              <a:rPr lang="en-US" sz="4000" b="1" dirty="0"/>
              <a:t>COVID-</a:t>
            </a:r>
            <a:r>
              <a:rPr lang="en-US" sz="4000" b="1" dirty="0" err="1"/>
              <a:t>Xpert</a:t>
            </a:r>
            <a:r>
              <a:rPr lang="en-US" sz="4000" b="1" dirty="0"/>
              <a:t>: An AI Powered Population Screening of COVID-19 Cases using Chest Radiography </a:t>
            </a:r>
            <a:r>
              <a:rPr lang="en-US" sz="4000" b="1" dirty="0" smtClean="0"/>
              <a:t>Images</a:t>
            </a:r>
            <a:br>
              <a:rPr lang="en-US" sz="4000" b="1" dirty="0" smtClean="0"/>
            </a:br>
            <a:endParaRPr lang="en-US" sz="4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8EB54E9-6249-4100-A6A2-BC8901C33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4811" y="4115942"/>
            <a:ext cx="9144000" cy="1655762"/>
          </a:xfrm>
        </p:spPr>
        <p:txBody>
          <a:bodyPr>
            <a:normAutofit/>
          </a:bodyPr>
          <a:lstStyle/>
          <a:p>
            <a:r>
              <a:rPr lang="en-US" sz="2800" dirty="0"/>
              <a:t>Xin Li and Dongxiao </a:t>
            </a:r>
            <a:r>
              <a:rPr lang="en-US" sz="2800" dirty="0" smtClean="0"/>
              <a:t>Zhu</a:t>
            </a:r>
          </a:p>
          <a:p>
            <a:r>
              <a:rPr lang="en-US" sz="2800" dirty="0" smtClean="0"/>
              <a:t>Machine Learning and Predictive Analytics (MLPA) Lab @ Wayne State University, Computer Science Department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3951820" y="5482807"/>
            <a:ext cx="46871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2"/>
              </a:rPr>
              <a:t>https://</a:t>
            </a:r>
            <a:r>
              <a:rPr lang="en-US" sz="2800" dirty="0" err="1">
                <a:hlinkClick r:id="rId2"/>
              </a:rPr>
              <a:t>dongxiaozhu.github.io</a:t>
            </a:r>
            <a:r>
              <a:rPr lang="en-US" sz="2800" dirty="0">
                <a:hlinkClick r:id="rId2"/>
              </a:rPr>
              <a:t>/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3503869" y="3147476"/>
            <a:ext cx="50821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hlinkClick r:id="rId3"/>
              </a:rPr>
              <a:t>https://</a:t>
            </a:r>
            <a:r>
              <a:rPr lang="de-DE" sz="2800" dirty="0" err="1">
                <a:hlinkClick r:id="rId3"/>
              </a:rPr>
              <a:t>arxiv.org</a:t>
            </a:r>
            <a:r>
              <a:rPr lang="de-DE" sz="2800" dirty="0">
                <a:hlinkClick r:id="rId3"/>
              </a:rPr>
              <a:t>/</a:t>
            </a:r>
            <a:r>
              <a:rPr lang="de-DE" sz="2800" dirty="0" err="1">
                <a:hlinkClick r:id="rId3"/>
              </a:rPr>
              <a:t>abs</a:t>
            </a:r>
            <a:r>
              <a:rPr lang="de-DE" sz="2800" dirty="0">
                <a:hlinkClick r:id="rId3"/>
              </a:rPr>
              <a:t>/2004.03042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61350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C28149-D30B-43AC-9EE1-59EEC707C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Background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B095F5A-B3EE-4558-AB72-378B48981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724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total COVID-19 tests topped 1.4 million (as of early April) and many more millions are urgently needed</a:t>
            </a:r>
          </a:p>
          <a:p>
            <a:r>
              <a:rPr lang="en-US" dirty="0"/>
              <a:t>Gold standard RT-PCR has high accuracy but slow turnover and expensive</a:t>
            </a:r>
          </a:p>
          <a:p>
            <a:r>
              <a:rPr lang="en-US" dirty="0"/>
              <a:t>Computed Tomography (CT) is a promising alternative for hospitals and emergency departments (EDs)</a:t>
            </a:r>
          </a:p>
          <a:p>
            <a:r>
              <a:rPr lang="en-US" dirty="0"/>
              <a:t>Expensive equipment, dependent on trained radiologists and mixed results exist</a:t>
            </a:r>
          </a:p>
          <a:p>
            <a:r>
              <a:rPr lang="en-US" b="1" dirty="0"/>
              <a:t>Chest Radiography Images and AI powered screening </a:t>
            </a:r>
            <a:r>
              <a:rPr lang="en-US" dirty="0"/>
              <a:t>emerge as a potential population screening approach for mobile/urgent/primary care settings</a:t>
            </a:r>
          </a:p>
        </p:txBody>
      </p:sp>
    </p:spTree>
    <p:extLst>
      <p:ext uri="{BB962C8B-B14F-4D97-AF65-F5344CB8AC3E}">
        <p14:creationId xmlns:p14="http://schemas.microsoft.com/office/powerpoint/2010/main" val="2012615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4FFBA8-1A28-49D9-9126-21DE16E0B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Chest Radiography Image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177346D-F9F8-47D8-99B4-3B251CEF2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24292E"/>
                </a:solidFill>
                <a:latin typeface="-apple-system"/>
              </a:rPr>
              <a:t>Pre-training Dataset (108,948 non-COVID lung disease images) </a:t>
            </a:r>
          </a:p>
          <a:p>
            <a:pPr marL="742950" lvl="1" indent="-285750"/>
            <a:r>
              <a:rPr lang="en-US" dirty="0">
                <a:solidFill>
                  <a:srgbClr val="0366D6"/>
                </a:solidFill>
                <a:latin typeface="-apple-system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ChestX-ray8: Hospital-scale Chest X-ray Database and Benchmarks on Weakly-Supervised Classification and Localization of Common Thorax Diseases.</a:t>
            </a:r>
            <a:endParaRPr lang="en-US" dirty="0">
              <a:solidFill>
                <a:srgbClr val="24292E"/>
              </a:solidFill>
              <a:latin typeface="-apple-system"/>
            </a:endParaRPr>
          </a:p>
          <a:p>
            <a:r>
              <a:rPr lang="en-US" dirty="0">
                <a:solidFill>
                  <a:srgbClr val="24292E"/>
                </a:solidFill>
                <a:latin typeface="-apple-system"/>
              </a:rPr>
              <a:t>Fine-Tuning Dataset</a:t>
            </a:r>
          </a:p>
          <a:p>
            <a:pPr marL="742950" lvl="1" indent="-285750"/>
            <a:r>
              <a:rPr lang="en-US" dirty="0">
                <a:solidFill>
                  <a:srgbClr val="0366D6"/>
                </a:solidFill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COVID-19 Image Data Collection.</a:t>
            </a:r>
            <a:r>
              <a:rPr lang="en-US" dirty="0">
                <a:solidFill>
                  <a:srgbClr val="0366D6"/>
                </a:solidFill>
                <a:latin typeface="-apple-system"/>
              </a:rPr>
              <a:t> </a:t>
            </a:r>
            <a:r>
              <a:rPr lang="en-US" sz="2800" dirty="0">
                <a:solidFill>
                  <a:srgbClr val="24292E"/>
                </a:solidFill>
                <a:latin typeface="-apple-system"/>
              </a:rPr>
              <a:t>(185 COVID positive images)</a:t>
            </a:r>
          </a:p>
          <a:p>
            <a:pPr marL="742950" lvl="1" indent="-285750"/>
            <a:r>
              <a:rPr lang="en-US" dirty="0">
                <a:solidFill>
                  <a:srgbClr val="0366D6"/>
                </a:solidFill>
                <a:latin typeface="-apple-system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RSNA Pneumonia Detection Challenge.</a:t>
            </a:r>
            <a:r>
              <a:rPr lang="en-US" dirty="0">
                <a:solidFill>
                  <a:srgbClr val="0366D6"/>
                </a:solidFill>
                <a:latin typeface="-apple-system"/>
              </a:rPr>
              <a:t> </a:t>
            </a:r>
            <a:r>
              <a:rPr lang="en-US" sz="2800" dirty="0">
                <a:solidFill>
                  <a:srgbClr val="24292E"/>
                </a:solidFill>
                <a:latin typeface="-apple-system"/>
              </a:rPr>
              <a:t>(185 Pneumonia + 185 normal  chest X-ray images)</a:t>
            </a:r>
          </a:p>
          <a:p>
            <a:r>
              <a:rPr lang="en-US" dirty="0">
                <a:solidFill>
                  <a:srgbClr val="24292E"/>
                </a:solidFill>
                <a:latin typeface="-apple-system"/>
              </a:rPr>
              <a:t>Compiled dataset is split into training/validation/testing sets with 120/20/45 images for each class.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777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2DCE9F-1619-4B1D-BBB5-7AF17F550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778" y="143054"/>
            <a:ext cx="10515600" cy="1325563"/>
          </a:xfrm>
        </p:spPr>
        <p:txBody>
          <a:bodyPr/>
          <a:lstStyle/>
          <a:p>
            <a:r>
              <a:rPr lang="en-US" b="1" dirty="0"/>
              <a:t>An Overview of COVID-</a:t>
            </a:r>
            <a:r>
              <a:rPr lang="en-US" b="1" dirty="0" err="1"/>
              <a:t>Xpert</a:t>
            </a:r>
            <a:r>
              <a:rPr lang="en-US" b="1" dirty="0"/>
              <a:t> Architecture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63B3DA18-20C8-4EC6-9DAA-8A8F3FA22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81" y="1551307"/>
            <a:ext cx="8611547" cy="4754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7608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5BAB80-C320-4F9C-82D4-FDE0EA524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" y="365125"/>
            <a:ext cx="10617926" cy="1325563"/>
          </a:xfrm>
        </p:spPr>
        <p:txBody>
          <a:bodyPr/>
          <a:lstStyle/>
          <a:p>
            <a:r>
              <a:rPr lang="en-US" b="1" dirty="0"/>
              <a:t>Visualization of 3 Classes of Chest X-Ray Images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EB9AC7E0-4436-4E34-A420-AC290C102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47165"/>
            <a:ext cx="10515600" cy="37082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464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1C08E5-7EBA-47E7-9B59-1791E57D1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Discerning COVID with non-COVID Images </a:t>
            </a:r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xmlns="" id="{D883C8D5-E04A-4365-967A-1232B6FA1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07" y="2150547"/>
            <a:ext cx="11227433" cy="3840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4059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58C229-E27E-4346-8886-CB4E64BA9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064" y="365125"/>
            <a:ext cx="1176745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Longitudinal Observation of one Patient Layered with Explaining Heatmaps </a:t>
            </a:r>
          </a:p>
        </p:txBody>
      </p:sp>
      <p:pic>
        <p:nvPicPr>
          <p:cNvPr id="9" name="Content Placeholder 8" descr="A picture containing photo, different&#10;&#10;Description automatically generated">
            <a:extLst>
              <a:ext uri="{FF2B5EF4-FFF2-40B4-BE49-F238E27FC236}">
                <a16:creationId xmlns:a16="http://schemas.microsoft.com/office/drawing/2014/main" xmlns="" id="{6D06F49B-68DB-46CF-9853-B88C83D72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050" y="1825625"/>
            <a:ext cx="9206532" cy="46634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5991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7CA0DAA6-33B8-4A25-810D-2F4D816FB4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A69581-BF69-4A6A-AFFD-9C5DB7EF8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Spatially Distributed Thumbnails of COVID Images </a:t>
            </a:r>
          </a:p>
        </p:txBody>
      </p:sp>
      <p:pic>
        <p:nvPicPr>
          <p:cNvPr id="5" name="Content Placeholder 4" descr="A picture containing room&#10;&#10;Description automatically generated">
            <a:extLst>
              <a:ext uri="{FF2B5EF4-FFF2-40B4-BE49-F238E27FC236}">
                <a16:creationId xmlns:a16="http://schemas.microsoft.com/office/drawing/2014/main" xmlns="" id="{A8BF8DBA-E415-4AE9-B2B2-49FAC6AFC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1973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172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3DB5C4-0938-42FD-8B2B-A40A5C6F2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 and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8751F5-A2E2-477E-91AF-A115497D3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Rapid, accurate yet inexpensive population screening approach</a:t>
            </a:r>
          </a:p>
          <a:p>
            <a:r>
              <a:rPr lang="en-US" dirty="0"/>
              <a:t>Explaining the stratification of COVID cases via layered heatmaps</a:t>
            </a:r>
          </a:p>
          <a:p>
            <a:r>
              <a:rPr lang="en-US" dirty="0"/>
              <a:t>The AI screening approach is applicable to Ultrasound </a:t>
            </a:r>
            <a:r>
              <a:rPr lang="en-US" dirty="0" smtClean="0"/>
              <a:t>images</a:t>
            </a:r>
          </a:p>
          <a:p>
            <a:r>
              <a:rPr lang="en-US" dirty="0" smtClean="0"/>
              <a:t>If you like our work, please cite it in your work! Thanks.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88315" y="4003629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@</a:t>
            </a:r>
            <a:r>
              <a:rPr lang="en-US" dirty="0" err="1"/>
              <a:t>misc</a:t>
            </a:r>
            <a:r>
              <a:rPr lang="en-US" dirty="0"/>
              <a:t>{li2020covidxpert,</a:t>
            </a:r>
          </a:p>
          <a:p>
            <a:r>
              <a:rPr lang="en-US" dirty="0"/>
              <a:t>    title={COVID-</a:t>
            </a:r>
            <a:r>
              <a:rPr lang="en-US" dirty="0" err="1"/>
              <a:t>Xpert</a:t>
            </a:r>
            <a:r>
              <a:rPr lang="en-US" dirty="0"/>
              <a:t>: An AI Powered Population Screening of COVID-19 Cases Using Chest Radiography Images},</a:t>
            </a:r>
          </a:p>
          <a:p>
            <a:r>
              <a:rPr lang="en-US" dirty="0"/>
              <a:t>    author={</a:t>
            </a:r>
            <a:r>
              <a:rPr lang="en-US" dirty="0" err="1"/>
              <a:t>Xin</a:t>
            </a:r>
            <a:r>
              <a:rPr lang="en-US" dirty="0"/>
              <a:t> Li and Dongxiao Zhu},</a:t>
            </a:r>
          </a:p>
          <a:p>
            <a:r>
              <a:rPr lang="en-US" dirty="0"/>
              <a:t>    year={2020},</a:t>
            </a:r>
          </a:p>
          <a:p>
            <a:r>
              <a:rPr lang="en-US" dirty="0"/>
              <a:t>    </a:t>
            </a:r>
            <a:r>
              <a:rPr lang="en-US" dirty="0" err="1"/>
              <a:t>eprint</a:t>
            </a:r>
            <a:r>
              <a:rPr lang="en-US" dirty="0"/>
              <a:t>={2004.03042},</a:t>
            </a:r>
          </a:p>
          <a:p>
            <a:r>
              <a:rPr lang="en-US" dirty="0"/>
              <a:t>    </a:t>
            </a:r>
            <a:r>
              <a:rPr lang="en-US" dirty="0" err="1"/>
              <a:t>archivePrefix</a:t>
            </a:r>
            <a:r>
              <a:rPr lang="en-US" dirty="0"/>
              <a:t>={</a:t>
            </a:r>
            <a:r>
              <a:rPr lang="en-US" dirty="0" err="1"/>
              <a:t>arXiv</a:t>
            </a:r>
            <a:r>
              <a:rPr lang="en-US" dirty="0"/>
              <a:t>},</a:t>
            </a:r>
          </a:p>
          <a:p>
            <a:r>
              <a:rPr lang="en-US" dirty="0"/>
              <a:t>    </a:t>
            </a:r>
            <a:r>
              <a:rPr lang="en-US" dirty="0" err="1"/>
              <a:t>primaryClass</a:t>
            </a:r>
            <a:r>
              <a:rPr lang="en-US" dirty="0"/>
              <a:t>={</a:t>
            </a:r>
            <a:r>
              <a:rPr lang="en-US" dirty="0" err="1"/>
              <a:t>eess.IV</a:t>
            </a:r>
            <a:r>
              <a:rPr lang="en-US" dirty="0"/>
              <a:t>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74952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394</Words>
  <Application>Microsoft Macintosh PowerPoint</Application>
  <PresentationFormat>Custom</PresentationFormat>
  <Paragraphs>36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COVID-Xpert: An AI Powered Population Screening of COVID-19 Cases using Chest Radiography Images </vt:lpstr>
      <vt:lpstr>Background and Motivation</vt:lpstr>
      <vt:lpstr>Chest Radiography Image Data Sets</vt:lpstr>
      <vt:lpstr>An Overview of COVID-Xpert Architecture</vt:lpstr>
      <vt:lpstr>Visualization of 3 Classes of Chest X-Ray Images</vt:lpstr>
      <vt:lpstr>Discerning COVID with non-COVID Images </vt:lpstr>
      <vt:lpstr>Longitudinal Observation of one Patient Layered with Explaining Heatmaps </vt:lpstr>
      <vt:lpstr>Spatially Distributed Thumbnails of COVID Images </vt:lpstr>
      <vt:lpstr>Conclusion and Discussion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COVID-Xpert: An AI Powered Population Screening of COVID-19 Cases using Chest Radiography Images</dc:title>
  <dc:creator>Dongxiao Zhu</dc:creator>
  <cp:lastModifiedBy>Dongxiao Zhu</cp:lastModifiedBy>
  <cp:revision>8</cp:revision>
  <dcterms:created xsi:type="dcterms:W3CDTF">2020-04-07T03:30:37Z</dcterms:created>
  <dcterms:modified xsi:type="dcterms:W3CDTF">2020-04-09T02:18:13Z</dcterms:modified>
</cp:coreProperties>
</file>